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7" r:id="rId8"/>
    <p:sldId id="274" r:id="rId9"/>
    <p:sldId id="275" r:id="rId10"/>
    <p:sldId id="276" r:id="rId11"/>
    <p:sldId id="270" r:id="rId12"/>
    <p:sldId id="271" r:id="rId13"/>
    <p:sldId id="272" r:id="rId14"/>
    <p:sldId id="277" r:id="rId15"/>
    <p:sldId id="278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E1F7A7A-F4E9-4080-B61E-D1866B2F18CC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E1D223-CCE0-4FAD-820D-BCD0B899D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F7A7A-F4E9-4080-B61E-D1866B2F18CC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1D223-CCE0-4FAD-820D-BCD0B899D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F7A7A-F4E9-4080-B61E-D1866B2F18CC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1D223-CCE0-4FAD-820D-BCD0B899D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F7A7A-F4E9-4080-B61E-D1866B2F18CC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1D223-CCE0-4FAD-820D-BCD0B899D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E1F7A7A-F4E9-4080-B61E-D1866B2F18CC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E1D223-CCE0-4FAD-820D-BCD0B899D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F7A7A-F4E9-4080-B61E-D1866B2F18CC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4E1D223-CCE0-4FAD-820D-BCD0B899D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F7A7A-F4E9-4080-B61E-D1866B2F18CC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4E1D223-CCE0-4FAD-820D-BCD0B899D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F7A7A-F4E9-4080-B61E-D1866B2F18CC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1D223-CCE0-4FAD-820D-BCD0B899D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F7A7A-F4E9-4080-B61E-D1866B2F18CC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1D223-CCE0-4FAD-820D-BCD0B899D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E1F7A7A-F4E9-4080-B61E-D1866B2F18CC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E1D223-CCE0-4FAD-820D-BCD0B899D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E1F7A7A-F4E9-4080-B61E-D1866B2F18CC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E1D223-CCE0-4FAD-820D-BCD0B899D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E1F7A7A-F4E9-4080-B61E-D1866B2F18CC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4E1D223-CCE0-4FAD-820D-BCD0B899D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Технико-экономическое обоснование производства топливных брикетов из вторсырья на примере компании ООО «</a:t>
            </a:r>
            <a:r>
              <a:rPr lang="ru-RU" sz="2400" dirty="0" err="1" smtClean="0"/>
              <a:t>Экомир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Выпускная квалификационная работа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общей экономической эффективности</a:t>
            </a:r>
            <a:endParaRPr lang="ru-RU" dirty="0"/>
          </a:p>
        </p:txBody>
      </p:sp>
      <p:pic>
        <p:nvPicPr>
          <p:cNvPr id="4" name="Содержимое 3" descr="Таблица общей экономической эффективности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285" y="2442164"/>
            <a:ext cx="6125430" cy="293411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0443" y="5072074"/>
            <a:ext cx="5486400" cy="3168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Линии для изготовления древесных брикетов «</a:t>
            </a:r>
            <a:r>
              <a:rPr lang="ru-RU" sz="2000" dirty="0" err="1" smtClean="0"/>
              <a:t>Экодрев</a:t>
            </a:r>
            <a:r>
              <a:rPr lang="ru-RU" sz="2000" dirty="0" smtClean="0"/>
              <a:t> – Тверь»</a:t>
            </a:r>
            <a:endParaRPr lang="ru-RU" sz="2000" dirty="0"/>
          </a:p>
        </p:txBody>
      </p:sp>
      <p:pic>
        <p:nvPicPr>
          <p:cNvPr id="9" name="Рисунок 8" descr="Линии для изготовления доевесных брикетов Экодрев-Тверь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421" b="19421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40443" y="5500702"/>
            <a:ext cx="5532085" cy="800489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Компактный станок с ручной загрузкой</a:t>
            </a:r>
            <a:endParaRPr lang="ru-RU" sz="2800" dirty="0"/>
          </a:p>
        </p:txBody>
      </p:sp>
      <p:pic>
        <p:nvPicPr>
          <p:cNvPr id="5" name="Рисунок 4" descr="Компактный станок с ручной загрузкой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572" b="14572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Станок для производства топливных брикетов</a:t>
            </a:r>
            <a:endParaRPr lang="ru-RU" sz="2800" dirty="0"/>
          </a:p>
        </p:txBody>
      </p:sp>
      <p:pic>
        <p:nvPicPr>
          <p:cNvPr id="5" name="Рисунок 4" descr="Станок для производства топливных брикетов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865" b="4865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Выручка </a:t>
            </a:r>
            <a:r>
              <a:rPr lang="ru-RU" sz="2800" dirty="0" err="1" smtClean="0"/>
              <a:t>ооо</a:t>
            </a:r>
            <a:r>
              <a:rPr lang="ru-RU" sz="2800" dirty="0" smtClean="0"/>
              <a:t> «</a:t>
            </a:r>
            <a:r>
              <a:rPr lang="ru-RU" sz="2800" dirty="0" err="1" smtClean="0"/>
              <a:t>Экомир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Выручка ООО Экомир Иваново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469" b="5469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Прибыль ООО «» </a:t>
            </a:r>
            <a:r>
              <a:rPr lang="ru-RU" sz="2800" dirty="0" err="1" smtClean="0"/>
              <a:t>Экомир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 descr="прибыль ООО ЭкоМир Иваново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765" b="5765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001944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1571612"/>
            <a:ext cx="7772400" cy="322581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 работе были поставлены и решены следующие задачи:</a:t>
            </a:r>
          </a:p>
          <a:p>
            <a:r>
              <a:rPr lang="ru-RU" sz="2800" dirty="0" smtClean="0"/>
              <a:t>1)Оценка экономической эффективности;</a:t>
            </a:r>
          </a:p>
          <a:p>
            <a:r>
              <a:rPr lang="ru-RU" sz="2800" dirty="0" smtClean="0"/>
              <a:t>2)Обоснование инвестиционных средств на реализацию проекта;</a:t>
            </a:r>
          </a:p>
          <a:p>
            <a:r>
              <a:rPr lang="ru-RU" sz="2800" dirty="0" smtClean="0"/>
              <a:t>3) Оценка тенденций   и перспектив развития рынка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Топливные брикеты</a:t>
            </a:r>
            <a:endParaRPr lang="ru-RU" dirty="0"/>
          </a:p>
        </p:txBody>
      </p:sp>
      <p:pic>
        <p:nvPicPr>
          <p:cNvPr id="4" name="Содержимое 3" descr="Топливные брикеты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180" y="2323085"/>
            <a:ext cx="4753639" cy="31722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287696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3011499"/>
          </a:xfrm>
        </p:spPr>
        <p:txBody>
          <a:bodyPr/>
          <a:lstStyle/>
          <a:p>
            <a:r>
              <a:rPr lang="ru-RU" i="1" dirty="0" smtClean="0"/>
              <a:t>Актуальность темы исследования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r>
              <a:rPr lang="ru-RU" dirty="0" smtClean="0"/>
              <a:t>Экономичность</a:t>
            </a:r>
            <a:r>
              <a:rPr lang="en-US" dirty="0" smtClean="0"/>
              <a:t>, </a:t>
            </a:r>
            <a:r>
              <a:rPr lang="ru-RU" dirty="0" err="1" smtClean="0"/>
              <a:t>экологичность</a:t>
            </a:r>
            <a:r>
              <a:rPr lang="en-US" dirty="0" smtClean="0"/>
              <a:t>, </a:t>
            </a:r>
            <a:r>
              <a:rPr lang="ru-RU" dirty="0" smtClean="0"/>
              <a:t>удобство хранения и использования</a:t>
            </a:r>
            <a:r>
              <a:rPr lang="en-US" dirty="0" smtClean="0"/>
              <a:t>, </a:t>
            </a:r>
            <a:r>
              <a:rPr lang="ru-RU" dirty="0" smtClean="0"/>
              <a:t>высокая эффективность – вот остальные причины роста популярности этих материалов как в Европе</a:t>
            </a:r>
            <a:r>
              <a:rPr lang="en-US" dirty="0" smtClean="0"/>
              <a:t>, </a:t>
            </a:r>
            <a:r>
              <a:rPr lang="ru-RU" dirty="0" smtClean="0"/>
              <a:t>где они и были изобретены</a:t>
            </a:r>
            <a:r>
              <a:rPr lang="en-US" dirty="0" smtClean="0"/>
              <a:t>, </a:t>
            </a:r>
            <a:r>
              <a:rPr lang="ru-RU" dirty="0" smtClean="0"/>
              <a:t>так и в России</a:t>
            </a:r>
            <a:r>
              <a:rPr lang="en-US" dirty="0" smtClean="0"/>
              <a:t>.</a:t>
            </a:r>
          </a:p>
          <a:p>
            <a:r>
              <a:rPr lang="ru-RU" dirty="0" smtClean="0"/>
              <a:t>Теплоотдача такого топлива в 1</a:t>
            </a:r>
            <a:r>
              <a:rPr lang="en-US" dirty="0" smtClean="0"/>
              <a:t>,5 </a:t>
            </a:r>
            <a:r>
              <a:rPr lang="ru-RU" dirty="0" smtClean="0"/>
              <a:t>раза выше</a:t>
            </a:r>
            <a:r>
              <a:rPr lang="en-US" dirty="0" smtClean="0"/>
              <a:t>, </a:t>
            </a:r>
            <a:r>
              <a:rPr lang="ru-RU" dirty="0" smtClean="0"/>
              <a:t>чем у древесины</a:t>
            </a:r>
            <a:r>
              <a:rPr lang="en-US" dirty="0" smtClean="0"/>
              <a:t>. </a:t>
            </a:r>
            <a:r>
              <a:rPr lang="ru-RU" dirty="0" smtClean="0"/>
              <a:t>Одна тонна </a:t>
            </a:r>
            <a:r>
              <a:rPr lang="ru-RU" dirty="0" err="1" smtClean="0"/>
              <a:t>евродров</a:t>
            </a:r>
            <a:r>
              <a:rPr lang="ru-RU" dirty="0" smtClean="0"/>
              <a:t> способна заменить одну тонну угля</a:t>
            </a:r>
            <a:r>
              <a:rPr lang="en-US" dirty="0" smtClean="0"/>
              <a:t>, </a:t>
            </a:r>
            <a:r>
              <a:rPr lang="ru-RU" dirty="0" smtClean="0"/>
              <a:t>но при этом брикеты компактнее и при горении не распространяют неприятного запаха</a:t>
            </a:r>
            <a:r>
              <a:rPr lang="en-US" dirty="0" smtClean="0"/>
              <a:t>, </a:t>
            </a:r>
            <a:r>
              <a:rPr lang="ru-RU" dirty="0" smtClean="0"/>
              <a:t>дыма и копоти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644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Глава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42984"/>
            <a:ext cx="7772400" cy="3652852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1</a:t>
            </a:r>
            <a:r>
              <a:rPr lang="en-US" sz="2800" dirty="0" smtClean="0"/>
              <a:t>.1.</a:t>
            </a:r>
            <a:r>
              <a:rPr lang="ru-RU" sz="2800" dirty="0" smtClean="0"/>
              <a:t>Анализ состояния рынка производства топливных брикетов из вторсырья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3590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Таблица 1</a:t>
            </a:r>
            <a:r>
              <a:rPr lang="en-US" dirty="0" smtClean="0"/>
              <a:t>.1.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28670"/>
            <a:ext cx="7772400" cy="38687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238250"/>
            <a:ext cx="61436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28604"/>
            <a:ext cx="7772400" cy="714380"/>
          </a:xfrm>
        </p:spPr>
        <p:txBody>
          <a:bodyPr>
            <a:noAutofit/>
          </a:bodyPr>
          <a:lstStyle/>
          <a:p>
            <a:r>
              <a:rPr lang="ru-RU" dirty="0" smtClean="0"/>
              <a:t>Виды продукции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736"/>
            <a:ext cx="7772400" cy="3368689"/>
          </a:xfrm>
        </p:spPr>
        <p:txBody>
          <a:bodyPr/>
          <a:lstStyle/>
          <a:p>
            <a:r>
              <a:rPr lang="ru-RU" sz="3600" dirty="0" smtClean="0"/>
              <a:t>*Брикеты </a:t>
            </a:r>
            <a:r>
              <a:rPr lang="ru-RU" sz="3600" dirty="0" err="1" smtClean="0"/>
              <a:t>Нестра</a:t>
            </a:r>
            <a:r>
              <a:rPr lang="ru-RU" sz="3600" dirty="0" smtClean="0"/>
              <a:t> («</a:t>
            </a:r>
            <a:r>
              <a:rPr lang="en-US" sz="3600" dirty="0" err="1" smtClean="0"/>
              <a:t>Nestra</a:t>
            </a:r>
            <a:r>
              <a:rPr lang="ru-RU" sz="3600" dirty="0" smtClean="0"/>
              <a:t>»)</a:t>
            </a:r>
          </a:p>
          <a:p>
            <a:endParaRPr lang="ru-RU" sz="3600" dirty="0" smtClean="0"/>
          </a:p>
          <a:p>
            <a:r>
              <a:rPr lang="ru-RU" sz="3600" dirty="0" smtClean="0"/>
              <a:t>*Брикеты </a:t>
            </a:r>
            <a:r>
              <a:rPr lang="ru-RU" sz="3600" dirty="0" err="1" smtClean="0"/>
              <a:t>Руф</a:t>
            </a:r>
            <a:r>
              <a:rPr lang="ru-RU" sz="3600" dirty="0" smtClean="0"/>
              <a:t> («</a:t>
            </a:r>
            <a:r>
              <a:rPr lang="en-US" sz="3600" dirty="0" err="1" smtClean="0"/>
              <a:t>Ruf</a:t>
            </a:r>
            <a:r>
              <a:rPr lang="ru-RU" sz="3600" dirty="0" smtClean="0"/>
              <a:t>»)</a:t>
            </a:r>
          </a:p>
          <a:p>
            <a:endParaRPr lang="ru-RU" sz="3600" dirty="0" smtClean="0"/>
          </a:p>
          <a:p>
            <a:r>
              <a:rPr lang="ru-RU" sz="3600" dirty="0" smtClean="0"/>
              <a:t>*Брикеты </a:t>
            </a:r>
            <a:r>
              <a:rPr lang="ru-RU" sz="3600" dirty="0" err="1" smtClean="0"/>
              <a:t>Пини-Ке</a:t>
            </a:r>
            <a:r>
              <a:rPr lang="ru-RU" dirty="0" err="1" smtClean="0"/>
              <a:t>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787630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.4.</a:t>
            </a:r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3511565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Потребность в брикетированном топливе постоянно растёт</a:t>
            </a:r>
            <a:r>
              <a:rPr lang="en-US" sz="2800" dirty="0" smtClean="0"/>
              <a:t>. </a:t>
            </a:r>
            <a:r>
              <a:rPr lang="ru-RU" sz="2800" dirty="0" smtClean="0"/>
              <a:t>Сегодня всё чаще его используют не только для отопления жилых домов</a:t>
            </a:r>
            <a:r>
              <a:rPr lang="en-US" sz="2800" dirty="0" smtClean="0"/>
              <a:t>, </a:t>
            </a:r>
            <a:r>
              <a:rPr lang="ru-RU" sz="2800" dirty="0" smtClean="0"/>
              <a:t>но и для обогрева тепличных комплексов</a:t>
            </a:r>
            <a:r>
              <a:rPr lang="en-US" sz="2800" dirty="0" smtClean="0"/>
              <a:t>, </a:t>
            </a:r>
            <a:r>
              <a:rPr lang="ru-RU" sz="2800" dirty="0" smtClean="0"/>
              <a:t>а также заменяют на уголь в малых котельных местного </a:t>
            </a:r>
            <a:r>
              <a:rPr lang="ru-RU" sz="2800" dirty="0" err="1" smtClean="0"/>
              <a:t>использованияп</a:t>
            </a:r>
            <a:r>
              <a:rPr lang="en-US" sz="2800" dirty="0" smtClean="0"/>
              <a:t>, </a:t>
            </a:r>
            <a:r>
              <a:rPr lang="ru-RU" sz="2800" dirty="0" smtClean="0"/>
              <a:t>продукт горения брикетов – золу – применяют ещё и в качестве калийного удобрения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Евродрова</a:t>
            </a:r>
            <a:endParaRPr lang="ru-RU" dirty="0"/>
          </a:p>
        </p:txBody>
      </p:sp>
      <p:pic>
        <p:nvPicPr>
          <p:cNvPr id="6" name="Содержимое 5" descr="Евродров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287" y="2727954"/>
            <a:ext cx="3591426" cy="236253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Евродрова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Евродрова</a:t>
            </a:r>
            <a:r>
              <a:rPr lang="ru-RU" sz="2400" dirty="0" smtClean="0"/>
              <a:t>» охотно покупают и для отопления загородных домов</a:t>
            </a:r>
            <a:r>
              <a:rPr lang="en-US" sz="2400" dirty="0" smtClean="0"/>
              <a:t>, </a:t>
            </a:r>
            <a:r>
              <a:rPr lang="ru-RU" sz="2400" dirty="0" smtClean="0"/>
              <a:t>и для бань</a:t>
            </a:r>
            <a:r>
              <a:rPr lang="en-US" sz="2400" dirty="0" smtClean="0"/>
              <a:t>, </a:t>
            </a:r>
            <a:r>
              <a:rPr lang="ru-RU" sz="2400" dirty="0" smtClean="0"/>
              <a:t>и для каминов</a:t>
            </a:r>
            <a:r>
              <a:rPr lang="en-US" sz="2400" dirty="0" smtClean="0"/>
              <a:t>. </a:t>
            </a:r>
            <a:r>
              <a:rPr lang="ru-RU" sz="2400" dirty="0" smtClean="0"/>
              <a:t>Последнее время спрос на брикеты значительно превышает предложение</a:t>
            </a:r>
            <a:r>
              <a:rPr lang="en-US" sz="2400" dirty="0" smtClean="0"/>
              <a:t>, </a:t>
            </a:r>
            <a:r>
              <a:rPr lang="ru-RU" sz="2400" dirty="0" smtClean="0"/>
              <a:t>из-за чего цена на них доходит до 12000 </a:t>
            </a:r>
            <a:r>
              <a:rPr lang="ru-RU" sz="2400" dirty="0" err="1" smtClean="0"/>
              <a:t>руб</a:t>
            </a:r>
            <a:r>
              <a:rPr lang="ru-RU" sz="2400" dirty="0" smtClean="0"/>
              <a:t>/т</a:t>
            </a:r>
            <a:r>
              <a:rPr lang="en-US" sz="2400" dirty="0" smtClean="0"/>
              <a:t>. </a:t>
            </a:r>
            <a:r>
              <a:rPr lang="ru-RU" sz="2400" dirty="0" smtClean="0"/>
              <a:t>Такой спрос обеспечивается несколькими серьёзными преимуществами топливных брикетов: высокой калорийностью (почти в два раза больше дров)</a:t>
            </a:r>
            <a:r>
              <a:rPr lang="en-US" sz="2400" dirty="0" smtClean="0"/>
              <a:t>, </a:t>
            </a:r>
            <a:r>
              <a:rPr lang="ru-RU" sz="2400" dirty="0" smtClean="0"/>
              <a:t>и</a:t>
            </a:r>
            <a:r>
              <a:rPr lang="en-US" sz="2400" dirty="0" smtClean="0"/>
              <a:t>, </a:t>
            </a:r>
            <a:r>
              <a:rPr lang="ru-RU" sz="2400" dirty="0" smtClean="0"/>
              <a:t>самое главное – длительностью горения – до 12 часов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153</TotalTime>
  <Words>321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Технико-экономическое обоснование производства топливных брикетов из вторсырья на примере компании ООО «Экомир»</vt:lpstr>
      <vt:lpstr>Топливные брикеты</vt:lpstr>
      <vt:lpstr>Введение</vt:lpstr>
      <vt:lpstr>Глава 1</vt:lpstr>
      <vt:lpstr>Таблица 1.1.</vt:lpstr>
      <vt:lpstr>Виды продукции</vt:lpstr>
      <vt:lpstr>1.4.Выводы</vt:lpstr>
      <vt:lpstr>Евродрова</vt:lpstr>
      <vt:lpstr>Евродрова</vt:lpstr>
      <vt:lpstr>Таблица общей экономической эффективности</vt:lpstr>
      <vt:lpstr>Слайд 11</vt:lpstr>
      <vt:lpstr>Слайд 12</vt:lpstr>
      <vt:lpstr>Слайд 13</vt:lpstr>
      <vt:lpstr>Выручка ооо «Экомир»</vt:lpstr>
      <vt:lpstr>Слайд 15</vt:lpstr>
      <vt:lpstr>заключение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Технико-экономическое обоснование производства топливных брикетов из вторсырья на примере компании ООО «Экомир»</dc:title>
  <dc:creator>Админ</dc:creator>
  <cp:lastModifiedBy>Админ</cp:lastModifiedBy>
  <cp:revision>17</cp:revision>
  <dcterms:created xsi:type="dcterms:W3CDTF">2019-06-12T12:51:44Z</dcterms:created>
  <dcterms:modified xsi:type="dcterms:W3CDTF">2019-06-12T15:42:01Z</dcterms:modified>
</cp:coreProperties>
</file>